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9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3908B-7A64-4076-BFAA-5208EE9803D8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D2FA43-B4D9-4BC1-888D-C5B268571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18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099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842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497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984BF4-4F94-4116-B68A-7563310F1532}" type="slidenum">
              <a:rPr lang="en-GB" smtClean="0"/>
              <a:pPr>
                <a:defRPr/>
              </a:pPr>
              <a:t>5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14655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646" y="188640"/>
            <a:ext cx="7929154" cy="864096"/>
          </a:xfrm>
        </p:spPr>
        <p:txBody>
          <a:bodyPr/>
          <a:lstStyle/>
          <a:p>
            <a:pPr algn="l"/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Water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Sector </a:t>
            </a:r>
            <a:r>
              <a:rPr lang="nl-NL" sz="1800" b="1" dirty="0" smtClean="0">
                <a:solidFill>
                  <a:schemeClr val="accent1">
                    <a:lumMod val="75000"/>
                  </a:schemeClr>
                </a:solidFill>
              </a:rPr>
              <a:t>Trust Fund</a:t>
            </a: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>SOCIAL MARKETING </a:t>
            </a:r>
            <a:endParaRPr lang="nl-N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219256" cy="467567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457200" indent="-457200">
              <a:buNone/>
            </a:pPr>
            <a:endParaRPr lang="nl-NL" sz="8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buNone/>
            </a:pPr>
            <a:r>
              <a:rPr lang="nl-NL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pyrus" pitchFamily="66" charset="0"/>
              </a:rPr>
              <a:t>Social Marketing:  Target Groups</a:t>
            </a:r>
          </a:p>
          <a:p>
            <a:pPr marL="457200" indent="-457200">
              <a:buNone/>
            </a:pPr>
            <a:endParaRPr lang="nl-NL" sz="1800" i="1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2400" i="1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11113" indent="-11113">
              <a:buNone/>
            </a:pPr>
            <a:endParaRPr lang="nl-NL" sz="2000" i="1" dirty="0" smtClean="0"/>
          </a:p>
          <a:p>
            <a:pPr marL="457200" indent="-457200" algn="ctr">
              <a:buNone/>
            </a:pPr>
            <a:endParaRPr lang="nl-NL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795251"/>
              </p:ext>
            </p:extLst>
          </p:nvPr>
        </p:nvGraphicFramePr>
        <p:xfrm>
          <a:off x="689775" y="4559121"/>
          <a:ext cx="806489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4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77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i="1" dirty="0" smtClean="0"/>
                        <a:t>people, place, product, price, participation, promotion, policy, programs, positioning, partnerships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dirty="0" smtClean="0">
                          <a:solidFill>
                            <a:srgbClr val="FFC000"/>
                          </a:solidFill>
                        </a:rPr>
                        <a:t> poo</a:t>
                      </a:r>
                      <a:r>
                        <a:rPr lang="nl-NL" sz="2000" i="1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nl-NL" sz="2000" i="1" baseline="0" dirty="0" smtClean="0">
                          <a:solidFill>
                            <a:srgbClr val="FFC000"/>
                          </a:solidFill>
                        </a:rPr>
                        <a:t> pee</a:t>
                      </a:r>
                      <a:endParaRPr lang="nl-NL" sz="2000" i="1" dirty="0" smtClean="0"/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2204864"/>
            <a:ext cx="3312368" cy="234204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68" y="1639753"/>
            <a:ext cx="4127098" cy="291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54" y="188640"/>
            <a:ext cx="8072846" cy="720080"/>
          </a:xfrm>
        </p:spPr>
        <p:txBody>
          <a:bodyPr/>
          <a:lstStyle/>
          <a:p>
            <a:pPr algn="l"/>
            <a:r>
              <a:rPr lang="nl-NL" sz="2800" b="1" dirty="0">
                <a:solidFill>
                  <a:srgbClr val="4F81BD">
                    <a:lumMod val="75000"/>
                  </a:srgbClr>
                </a:solidFill>
              </a:rPr>
              <a:t>UBSUP Social marketing: </a:t>
            </a:r>
            <a:r>
              <a:rPr lang="nl-NL" sz="2800" b="1" dirty="0" smtClean="0">
                <a:solidFill>
                  <a:srgbClr val="C00000"/>
                </a:solidFill>
              </a:rPr>
              <a:t>The target groups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003232" cy="5054961"/>
          </a:xfrm>
        </p:spPr>
        <p:txBody>
          <a:bodyPr/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0" indent="0" algn="just">
              <a:spcAft>
                <a:spcPts val="0"/>
              </a:spcAft>
              <a:buNone/>
            </a:pPr>
            <a:r>
              <a:rPr lang="en-GB" sz="2000" dirty="0" smtClean="0">
                <a:solidFill>
                  <a:srgbClr val="C00000"/>
                </a:solidFill>
              </a:rPr>
              <a:t>The following  groups/categories will be given special attention:</a:t>
            </a:r>
          </a:p>
          <a:p>
            <a:pPr marL="457200" lvl="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/>
              <a:t>Householders</a:t>
            </a:r>
          </a:p>
          <a:p>
            <a:pPr marL="457200" lvl="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/>
              <a:t>Landlords &amp; landladies (rights and responsibilities)</a:t>
            </a:r>
          </a:p>
          <a:p>
            <a:pPr marL="457200" lvl="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/>
              <a:t>Tenants (sanitation is a human right)</a:t>
            </a:r>
          </a:p>
          <a:p>
            <a:pPr marL="457200" lvl="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/>
              <a:t>Women</a:t>
            </a:r>
          </a:p>
          <a:p>
            <a:pPr marL="457200" lvl="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/>
              <a:t>Children (School wash)</a:t>
            </a:r>
          </a:p>
          <a:p>
            <a:pPr marL="457200" lvl="0" indent="-457200" algn="just">
              <a:spcAft>
                <a:spcPts val="0"/>
              </a:spcAft>
              <a:buFont typeface="+mj-lt"/>
              <a:buAutoNum type="arabicPeriod"/>
            </a:pPr>
            <a:endParaRPr lang="en-GB" sz="800" dirty="0"/>
          </a:p>
          <a:p>
            <a:pPr marL="0" lvl="0" indent="0" algn="just">
              <a:spcAft>
                <a:spcPts val="0"/>
              </a:spcAft>
              <a:buNone/>
            </a:pPr>
            <a:r>
              <a:rPr lang="en-GB" sz="2000" dirty="0" smtClean="0"/>
              <a:t>“There is no such thing as selling to the general public” (</a:t>
            </a:r>
            <a:r>
              <a:rPr lang="en-GB" sz="2000" i="1" dirty="0" smtClean="0"/>
              <a:t>Boffin, 2001; 58</a:t>
            </a:r>
            <a:r>
              <a:rPr lang="en-GB" sz="20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9752" y="3909667"/>
            <a:ext cx="3312368" cy="23420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6888" y="3912478"/>
            <a:ext cx="3456384" cy="2443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17" y="361491"/>
            <a:ext cx="8151223" cy="778098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algn="l"/>
            <a:r>
              <a:rPr lang="nl-NL" sz="2800" b="1" dirty="0">
                <a:solidFill>
                  <a:srgbClr val="4F81BD">
                    <a:lumMod val="75000"/>
                  </a:srgbClr>
                </a:solidFill>
              </a:rPr>
              <a:t>UBSUP Social marketing: </a:t>
            </a:r>
            <a:r>
              <a:rPr lang="nl-NL" b="1" dirty="0" smtClean="0">
                <a:solidFill>
                  <a:srgbClr val="C00000"/>
                </a:solidFill>
              </a:rPr>
              <a:t>6 </a:t>
            </a:r>
            <a:r>
              <a:rPr lang="nl-NL" sz="2800" b="1" dirty="0" smtClean="0">
                <a:solidFill>
                  <a:srgbClr val="C00000"/>
                </a:solidFill>
              </a:rPr>
              <a:t>key messages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003232" cy="5145435"/>
          </a:xfrm>
        </p:spPr>
        <p:txBody>
          <a:bodyPr/>
          <a:lstStyle/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 smtClean="0"/>
              <a:t>Access to adequate sanitation is a </a:t>
            </a:r>
            <a:r>
              <a:rPr lang="en-GB" sz="2200" dirty="0" smtClean="0">
                <a:solidFill>
                  <a:srgbClr val="C00000"/>
                </a:solidFill>
              </a:rPr>
              <a:t>human right</a:t>
            </a: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 smtClean="0"/>
              <a:t>Benefits of improved sanitation (better toilets)</a:t>
            </a: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/>
              <a:t>A</a:t>
            </a:r>
            <a:r>
              <a:rPr lang="en-GB" sz="2200" dirty="0" smtClean="0"/>
              <a:t>dvantages of the </a:t>
            </a:r>
            <a:r>
              <a:rPr lang="en-GB" sz="2200" b="1" dirty="0" smtClean="0">
                <a:solidFill>
                  <a:srgbClr val="C00000"/>
                </a:solidFill>
              </a:rPr>
              <a:t>SafiSan</a:t>
            </a:r>
            <a:r>
              <a:rPr lang="en-GB" sz="2200" dirty="0" smtClean="0"/>
              <a:t> toilets</a:t>
            </a:r>
          </a:p>
          <a:p>
            <a:pPr marL="45720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 smtClean="0"/>
              <a:t>Importance </a:t>
            </a:r>
            <a:r>
              <a:rPr lang="en-GB" sz="2200" dirty="0"/>
              <a:t>of </a:t>
            </a:r>
            <a:r>
              <a:rPr lang="en-GB" sz="2200" dirty="0" smtClean="0">
                <a:solidFill>
                  <a:srgbClr val="C00000"/>
                </a:solidFill>
              </a:rPr>
              <a:t>using the toilet properly</a:t>
            </a:r>
            <a:r>
              <a:rPr lang="en-GB" sz="2200" b="1" dirty="0" smtClean="0"/>
              <a:t>, </a:t>
            </a:r>
            <a:r>
              <a:rPr lang="en-GB" sz="2200" dirty="0" smtClean="0">
                <a:solidFill>
                  <a:srgbClr val="C00000"/>
                </a:solidFill>
              </a:rPr>
              <a:t>keeping </a:t>
            </a:r>
            <a:r>
              <a:rPr lang="en-GB" sz="2200" dirty="0">
                <a:solidFill>
                  <a:srgbClr val="C00000"/>
                </a:solidFill>
              </a:rPr>
              <a:t>the toilet clean </a:t>
            </a:r>
            <a:r>
              <a:rPr lang="en-GB" sz="2200" dirty="0"/>
              <a:t>and in </a:t>
            </a:r>
            <a:r>
              <a:rPr lang="en-GB" sz="2200" dirty="0">
                <a:solidFill>
                  <a:srgbClr val="C00000"/>
                </a:solidFill>
              </a:rPr>
              <a:t>good </a:t>
            </a:r>
            <a:r>
              <a:rPr lang="en-GB" sz="2200" dirty="0" smtClean="0">
                <a:solidFill>
                  <a:srgbClr val="C00000"/>
                </a:solidFill>
              </a:rPr>
              <a:t>condition</a:t>
            </a: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400" dirty="0" smtClean="0"/>
              <a:t>Importance </a:t>
            </a:r>
            <a:r>
              <a:rPr lang="en-GB" sz="2400" dirty="0"/>
              <a:t>of </a:t>
            </a:r>
            <a:r>
              <a:rPr lang="en-GB" sz="2400" dirty="0">
                <a:solidFill>
                  <a:srgbClr val="C00000"/>
                </a:solidFill>
              </a:rPr>
              <a:t>hand washing </a:t>
            </a:r>
            <a:r>
              <a:rPr lang="en-GB" sz="2400" dirty="0"/>
              <a:t>especially after using the toilet (</a:t>
            </a:r>
            <a:r>
              <a:rPr lang="en-GB" sz="2400" i="1" dirty="0"/>
              <a:t>to kill germs &amp; reduce the risk of diseases</a:t>
            </a:r>
            <a:r>
              <a:rPr lang="en-GB" sz="2400" dirty="0"/>
              <a:t>)</a:t>
            </a:r>
          </a:p>
          <a:p>
            <a:pPr marL="457200" lvl="0" indent="-457200" algn="just">
              <a:spcAft>
                <a:spcPts val="1200"/>
              </a:spcAft>
              <a:buFont typeface="+mj-lt"/>
              <a:buAutoNum type="arabicPeriod"/>
            </a:pPr>
            <a:r>
              <a:rPr lang="en-GB" sz="2200" dirty="0" smtClean="0"/>
              <a:t>Importance of </a:t>
            </a:r>
            <a:r>
              <a:rPr lang="en-GB" sz="2200" dirty="0" smtClean="0">
                <a:solidFill>
                  <a:srgbClr val="C00000"/>
                </a:solidFill>
              </a:rPr>
              <a:t>emptying</a:t>
            </a:r>
            <a:r>
              <a:rPr lang="en-GB" sz="2200" dirty="0" smtClean="0"/>
              <a:t>, </a:t>
            </a:r>
            <a:r>
              <a:rPr lang="en-GB" sz="2200" dirty="0" smtClean="0">
                <a:solidFill>
                  <a:srgbClr val="C00000"/>
                </a:solidFill>
              </a:rPr>
              <a:t>transport</a:t>
            </a:r>
            <a:r>
              <a:rPr lang="en-GB" sz="2200" dirty="0" smtClean="0"/>
              <a:t> &amp; </a:t>
            </a:r>
            <a:r>
              <a:rPr lang="en-GB" sz="2200" dirty="0" smtClean="0">
                <a:solidFill>
                  <a:srgbClr val="C00000"/>
                </a:solidFill>
              </a:rPr>
              <a:t>decentralised treatment</a:t>
            </a:r>
            <a:r>
              <a:rPr lang="en-GB" sz="2200" dirty="0" smtClean="0"/>
              <a:t>    (</a:t>
            </a:r>
            <a:r>
              <a:rPr lang="en-GB" sz="2200" i="1" dirty="0" smtClean="0"/>
              <a:t>if applicable</a:t>
            </a:r>
            <a:r>
              <a:rPr lang="en-GB" sz="22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09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80348"/>
          </a:xfrm>
        </p:spPr>
        <p:txBody>
          <a:bodyPr/>
          <a:lstStyle/>
          <a:p>
            <a:r>
              <a:rPr lang="nl-NL" sz="2800" b="1" dirty="0" smtClean="0">
                <a:solidFill>
                  <a:srgbClr val="4F81BD">
                    <a:lumMod val="75000"/>
                  </a:srgbClr>
                </a:solidFill>
              </a:rPr>
              <a:t>Different message for different target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1530" y="1446802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As a social Animators, it is key to ensure that the organization and the implementation of the following key awareness creation  and social marketing activities is carried out:</a:t>
            </a:r>
          </a:p>
          <a:p>
            <a:r>
              <a:rPr lang="en-US" sz="2000" dirty="0" smtClean="0"/>
              <a:t>Community awareness creation and mobilization</a:t>
            </a:r>
          </a:p>
          <a:p>
            <a:r>
              <a:rPr lang="en-US" sz="2000" dirty="0" smtClean="0"/>
              <a:t>Public meetings (</a:t>
            </a:r>
            <a:r>
              <a:rPr lang="en-US" sz="2000" dirty="0" err="1" smtClean="0"/>
              <a:t>barazas</a:t>
            </a:r>
            <a:r>
              <a:rPr lang="en-US" sz="2000" dirty="0" smtClean="0"/>
              <a:t>) and SafiSan </a:t>
            </a:r>
            <a:r>
              <a:rPr lang="en-US" sz="2000" dirty="0" err="1" smtClean="0"/>
              <a:t>baraza</a:t>
            </a:r>
            <a:r>
              <a:rPr lang="en-US" sz="2000" dirty="0" smtClean="0"/>
              <a:t> shows</a:t>
            </a:r>
          </a:p>
          <a:p>
            <a:r>
              <a:rPr lang="en-US" sz="2000" dirty="0" smtClean="0"/>
              <a:t>Involving local opinion leaders and focal people in the community</a:t>
            </a:r>
          </a:p>
          <a:p>
            <a:r>
              <a:rPr lang="en-US" sz="2000" dirty="0" smtClean="0"/>
              <a:t>SafiSan mini fairs</a:t>
            </a:r>
          </a:p>
          <a:p>
            <a:r>
              <a:rPr lang="en-US" sz="2000" dirty="0" smtClean="0"/>
              <a:t>Household and plot level social marketing sessions</a:t>
            </a:r>
          </a:p>
          <a:p>
            <a:r>
              <a:rPr lang="en-US" sz="2000" dirty="0" smtClean="0"/>
              <a:t>Data collection and data transfer to the WSP- with the use of the tablets given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1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142875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5575" y="214313"/>
            <a:ext cx="7944288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Thank You!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B5550899-29CD-4AE1-91F5-837D3E77BA0E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91" y="1071564"/>
            <a:ext cx="6756823" cy="451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73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263</Words>
  <Application>Microsoft Office PowerPoint</Application>
  <PresentationFormat>On-screen Show (4:3)</PresentationFormat>
  <Paragraphs>46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Papyrus</vt:lpstr>
      <vt:lpstr>Office Theme</vt:lpstr>
      <vt:lpstr>Water Sector Trust Fund SOCIAL MARKETING </vt:lpstr>
      <vt:lpstr>UBSUP Social marketing: The target groups</vt:lpstr>
      <vt:lpstr>UBSUP Social marketing: 6 key messages</vt:lpstr>
      <vt:lpstr>Different message for different target groups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Charlotte</cp:lastModifiedBy>
  <cp:revision>9</cp:revision>
  <dcterms:created xsi:type="dcterms:W3CDTF">2017-07-24T09:02:33Z</dcterms:created>
  <dcterms:modified xsi:type="dcterms:W3CDTF">2017-08-03T07:23:00Z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181314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